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FA1"/>
    <a:srgbClr val="6169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724" autoAdjust="0"/>
  </p:normalViewPr>
  <p:slideViewPr>
    <p:cSldViewPr snapToGrid="0">
      <p:cViewPr varScale="1">
        <p:scale>
          <a:sx n="106" d="100"/>
          <a:sy n="106" d="100"/>
        </p:scale>
        <p:origin x="75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A5324-B03A-4151-8F08-6DDC96F71220}" type="datetimeFigureOut">
              <a:rPr lang="en-GB" smtClean="0"/>
              <a:t>07/01/2026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F8362-8811-4439-80E4-EC5D649037E3}" type="slidenum">
              <a:rPr lang="en-GB" smtClean="0"/>
              <a:t>‹#›</a:t>
            </a:fld>
            <a:endParaRPr lang="en-GB"/>
          </a:p>
        </p:txBody>
      </p:sp>
    </p:spTree>
    <p:extLst>
      <p:ext uri="{BB962C8B-B14F-4D97-AF65-F5344CB8AC3E}">
        <p14:creationId xmlns:p14="http://schemas.microsoft.com/office/powerpoint/2010/main" val="365081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9F8362-8811-4439-80E4-EC5D649037E3}" type="slidenum">
              <a:rPr lang="en-GB" smtClean="0"/>
              <a:t>1</a:t>
            </a:fld>
            <a:endParaRPr lang="en-GB"/>
          </a:p>
        </p:txBody>
      </p:sp>
    </p:spTree>
    <p:extLst>
      <p:ext uri="{BB962C8B-B14F-4D97-AF65-F5344CB8AC3E}">
        <p14:creationId xmlns:p14="http://schemas.microsoft.com/office/powerpoint/2010/main" val="32135347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up of a logo&#10;&#10;AI-generated content may be incorrect.">
            <a:extLst>
              <a:ext uri="{FF2B5EF4-FFF2-40B4-BE49-F238E27FC236}">
                <a16:creationId xmlns:a16="http://schemas.microsoft.com/office/drawing/2014/main" id="{BFE6842F-A6D4-4E9B-EE4D-8CED10F3A3C4}"/>
              </a:ext>
            </a:extLst>
          </p:cNvPr>
          <p:cNvPicPr>
            <a:picLocks noChangeAspect="1"/>
          </p:cNvPicPr>
          <p:nvPr userDrawn="1"/>
        </p:nvPicPr>
        <p:blipFill>
          <a:blip r:embed="rId2"/>
          <a:stretch>
            <a:fillRect/>
          </a:stretch>
        </p:blipFill>
        <p:spPr>
          <a:xfrm>
            <a:off x="411706" y="299320"/>
            <a:ext cx="2870113" cy="904155"/>
          </a:xfrm>
          <a:prstGeom prst="rect">
            <a:avLst/>
          </a:prstGeom>
        </p:spPr>
      </p:pic>
      <p:sp>
        <p:nvSpPr>
          <p:cNvPr id="12" name="Text Placeholder 10">
            <a:extLst>
              <a:ext uri="{FF2B5EF4-FFF2-40B4-BE49-F238E27FC236}">
                <a16:creationId xmlns:a16="http://schemas.microsoft.com/office/drawing/2014/main" id="{010E7247-4151-D4D3-1713-AF734FE6DE1A}"/>
              </a:ext>
            </a:extLst>
          </p:cNvPr>
          <p:cNvSpPr>
            <a:spLocks noGrp="1"/>
          </p:cNvSpPr>
          <p:nvPr>
            <p:ph type="body" sz="quarter" idx="11" hasCustomPrompt="1"/>
          </p:nvPr>
        </p:nvSpPr>
        <p:spPr>
          <a:xfrm>
            <a:off x="411163" y="2560639"/>
            <a:ext cx="3978275" cy="35528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u="none" strike="noStrike" smtClean="0">
                <a:effectLst/>
                <a:latin typeface="Avenir" panose="02000503020000020003" pitchFamily="2" charset="0"/>
              </a:defRPr>
            </a:lvl1pPr>
          </a:lstStyle>
          <a:p>
            <a:r>
              <a:rPr lang="en-GB" dirty="0"/>
              <a:t>OIRO: £350,000</a:t>
            </a:r>
            <a:endParaRPr lang="en-GB" sz="4400" dirty="0">
              <a:latin typeface="ActaDisplayW01-Medium" panose="02000603070000020004" pitchFamily="2" charset="0"/>
            </a:endParaRPr>
          </a:p>
        </p:txBody>
      </p:sp>
      <p:cxnSp>
        <p:nvCxnSpPr>
          <p:cNvPr id="14" name="Straight Connector 13">
            <a:extLst>
              <a:ext uri="{FF2B5EF4-FFF2-40B4-BE49-F238E27FC236}">
                <a16:creationId xmlns:a16="http://schemas.microsoft.com/office/drawing/2014/main" id="{9901CCE7-D6A4-0456-406A-BFEB7CC26314}"/>
              </a:ext>
            </a:extLst>
          </p:cNvPr>
          <p:cNvCxnSpPr/>
          <p:nvPr userDrawn="1"/>
        </p:nvCxnSpPr>
        <p:spPr>
          <a:xfrm>
            <a:off x="411163" y="3143009"/>
            <a:ext cx="3978275" cy="0"/>
          </a:xfrm>
          <a:prstGeom prst="line">
            <a:avLst/>
          </a:prstGeom>
          <a:ln>
            <a:solidFill>
              <a:srgbClr val="9EAFA1"/>
            </a:solidFill>
          </a:ln>
        </p:spPr>
        <p:style>
          <a:lnRef idx="2">
            <a:schemeClr val="accent1"/>
          </a:lnRef>
          <a:fillRef idx="0">
            <a:schemeClr val="accent1"/>
          </a:fillRef>
          <a:effectRef idx="1">
            <a:schemeClr val="accent1"/>
          </a:effectRef>
          <a:fontRef idx="minor">
            <a:schemeClr val="tx1"/>
          </a:fontRef>
        </p:style>
      </p:cxnSp>
      <p:sp>
        <p:nvSpPr>
          <p:cNvPr id="15" name="Text Placeholder 10">
            <a:extLst>
              <a:ext uri="{FF2B5EF4-FFF2-40B4-BE49-F238E27FC236}">
                <a16:creationId xmlns:a16="http://schemas.microsoft.com/office/drawing/2014/main" id="{C6EB5568-B048-CE1B-22C2-DB7D35DC6B92}"/>
              </a:ext>
            </a:extLst>
          </p:cNvPr>
          <p:cNvSpPr>
            <a:spLocks noGrp="1"/>
          </p:cNvSpPr>
          <p:nvPr>
            <p:ph type="body" sz="quarter" idx="12" hasCustomPrompt="1"/>
          </p:nvPr>
        </p:nvSpPr>
        <p:spPr>
          <a:xfrm>
            <a:off x="411163" y="3332798"/>
            <a:ext cx="3978275" cy="19605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200" b="0" i="0" u="none" strike="noStrike" smtClean="0">
                <a:effectLst/>
                <a:latin typeface="Avenir" panose="02000503020000020003" pitchFamily="2" charset="0"/>
              </a:defRPr>
            </a:lvl1pPr>
          </a:lstStyle>
          <a:p>
            <a:r>
              <a:rPr lang="en-GB" dirty="0"/>
              <a:t>Property description goes here</a:t>
            </a:r>
            <a:endParaRPr lang="en-GB" sz="4400" dirty="0">
              <a:latin typeface="ActaDisplayW01-Medium" panose="02000603070000020004" pitchFamily="2" charset="0"/>
            </a:endParaRPr>
          </a:p>
        </p:txBody>
      </p:sp>
      <p:sp>
        <p:nvSpPr>
          <p:cNvPr id="17" name="Rectangle 16">
            <a:extLst>
              <a:ext uri="{FF2B5EF4-FFF2-40B4-BE49-F238E27FC236}">
                <a16:creationId xmlns:a16="http://schemas.microsoft.com/office/drawing/2014/main" id="{EC7BE212-60E0-C53C-133D-72F390E56763}"/>
              </a:ext>
            </a:extLst>
          </p:cNvPr>
          <p:cNvSpPr/>
          <p:nvPr userDrawn="1"/>
        </p:nvSpPr>
        <p:spPr>
          <a:xfrm>
            <a:off x="411163" y="5415280"/>
            <a:ext cx="3978275" cy="1239520"/>
          </a:xfrm>
          <a:prstGeom prst="rect">
            <a:avLst/>
          </a:prstGeom>
          <a:solidFill>
            <a:srgbClr val="9EAF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D5BD2C32-B249-5A90-6073-847AE18BC9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6740" y="5465762"/>
            <a:ext cx="398780" cy="491180"/>
          </a:xfrm>
          <a:prstGeom prst="rect">
            <a:avLst/>
          </a:prstGeom>
        </p:spPr>
      </p:pic>
      <p:pic>
        <p:nvPicPr>
          <p:cNvPr id="24" name="Graphic 23">
            <a:extLst>
              <a:ext uri="{FF2B5EF4-FFF2-40B4-BE49-F238E27FC236}">
                <a16:creationId xmlns:a16="http://schemas.microsoft.com/office/drawing/2014/main" id="{354BA4BC-66D0-455F-F112-6087E8E8A7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5780" y="5758194"/>
            <a:ext cx="520700" cy="641350"/>
          </a:xfrm>
          <a:prstGeom prst="rect">
            <a:avLst/>
          </a:prstGeom>
        </p:spPr>
      </p:pic>
      <p:pic>
        <p:nvPicPr>
          <p:cNvPr id="30" name="Graphic 29">
            <a:extLst>
              <a:ext uri="{FF2B5EF4-FFF2-40B4-BE49-F238E27FC236}">
                <a16:creationId xmlns:a16="http://schemas.microsoft.com/office/drawing/2014/main" id="{147A8C3A-824B-62D1-B0D3-E701ADC5497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2924" y="6036000"/>
            <a:ext cx="520700" cy="641350"/>
          </a:xfrm>
          <a:prstGeom prst="rect">
            <a:avLst/>
          </a:prstGeom>
        </p:spPr>
      </p:pic>
      <p:sp>
        <p:nvSpPr>
          <p:cNvPr id="33" name="Text Placeholder 32">
            <a:extLst>
              <a:ext uri="{FF2B5EF4-FFF2-40B4-BE49-F238E27FC236}">
                <a16:creationId xmlns:a16="http://schemas.microsoft.com/office/drawing/2014/main" id="{6EC12CC7-1206-1178-2605-6D09E5B67444}"/>
              </a:ext>
            </a:extLst>
          </p:cNvPr>
          <p:cNvSpPr>
            <a:spLocks noGrp="1"/>
          </p:cNvSpPr>
          <p:nvPr>
            <p:ph type="body" sz="quarter" idx="13" hasCustomPrompt="1"/>
          </p:nvPr>
        </p:nvSpPr>
        <p:spPr>
          <a:xfrm>
            <a:off x="1054100" y="5557838"/>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Bedrooms</a:t>
            </a:r>
            <a:endParaRPr lang="en-US" dirty="0"/>
          </a:p>
        </p:txBody>
      </p:sp>
      <p:sp>
        <p:nvSpPr>
          <p:cNvPr id="34" name="Text Placeholder 32">
            <a:extLst>
              <a:ext uri="{FF2B5EF4-FFF2-40B4-BE49-F238E27FC236}">
                <a16:creationId xmlns:a16="http://schemas.microsoft.com/office/drawing/2014/main" id="{EB9AAAF6-1F31-5D9F-E9CE-6A2BFDFD6F2F}"/>
              </a:ext>
            </a:extLst>
          </p:cNvPr>
          <p:cNvSpPr>
            <a:spLocks noGrp="1"/>
          </p:cNvSpPr>
          <p:nvPr>
            <p:ph type="body" sz="quarter" idx="14" hasCustomPrompt="1"/>
          </p:nvPr>
        </p:nvSpPr>
        <p:spPr>
          <a:xfrm>
            <a:off x="1054100" y="5904680"/>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Receptions</a:t>
            </a:r>
            <a:endParaRPr lang="en-US" dirty="0"/>
          </a:p>
        </p:txBody>
      </p:sp>
      <p:sp>
        <p:nvSpPr>
          <p:cNvPr id="35" name="Text Placeholder 32">
            <a:extLst>
              <a:ext uri="{FF2B5EF4-FFF2-40B4-BE49-F238E27FC236}">
                <a16:creationId xmlns:a16="http://schemas.microsoft.com/office/drawing/2014/main" id="{4F8F8473-9CA3-01AD-B240-1BB2F4B39690}"/>
              </a:ext>
            </a:extLst>
          </p:cNvPr>
          <p:cNvSpPr>
            <a:spLocks noGrp="1"/>
          </p:cNvSpPr>
          <p:nvPr>
            <p:ph type="body" sz="quarter" idx="15" hasCustomPrompt="1"/>
          </p:nvPr>
        </p:nvSpPr>
        <p:spPr>
          <a:xfrm>
            <a:off x="1054100" y="6267287"/>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Bathrooms</a:t>
            </a:r>
            <a:endParaRPr lang="en-US" dirty="0"/>
          </a:p>
        </p:txBody>
      </p:sp>
      <p:sp>
        <p:nvSpPr>
          <p:cNvPr id="37" name="Picture Placeholder 36">
            <a:extLst>
              <a:ext uri="{FF2B5EF4-FFF2-40B4-BE49-F238E27FC236}">
                <a16:creationId xmlns:a16="http://schemas.microsoft.com/office/drawing/2014/main" id="{2AD45F8E-5437-AEFB-A217-86A6671A44CE}"/>
              </a:ext>
            </a:extLst>
          </p:cNvPr>
          <p:cNvSpPr>
            <a:spLocks noGrp="1"/>
          </p:cNvSpPr>
          <p:nvPr>
            <p:ph type="pic" sz="quarter" idx="16"/>
          </p:nvPr>
        </p:nvSpPr>
        <p:spPr>
          <a:xfrm>
            <a:off x="4806950" y="300038"/>
            <a:ext cx="7136284" cy="4013200"/>
          </a:xfrm>
          <a:prstGeom prst="rect">
            <a:avLst/>
          </a:prstGeom>
        </p:spPr>
        <p:txBody>
          <a:bodyPr/>
          <a:lstStyle/>
          <a:p>
            <a:endParaRPr lang="en-US"/>
          </a:p>
        </p:txBody>
      </p:sp>
      <p:sp>
        <p:nvSpPr>
          <p:cNvPr id="39" name="Picture Placeholder 38">
            <a:extLst>
              <a:ext uri="{FF2B5EF4-FFF2-40B4-BE49-F238E27FC236}">
                <a16:creationId xmlns:a16="http://schemas.microsoft.com/office/drawing/2014/main" id="{B8058203-86FD-4D74-0CDA-64B2BC80F2F9}"/>
              </a:ext>
            </a:extLst>
          </p:cNvPr>
          <p:cNvSpPr>
            <a:spLocks noGrp="1"/>
          </p:cNvSpPr>
          <p:nvPr>
            <p:ph type="pic" sz="quarter" idx="17"/>
          </p:nvPr>
        </p:nvSpPr>
        <p:spPr>
          <a:xfrm>
            <a:off x="4806950" y="4460875"/>
            <a:ext cx="3435007" cy="2193925"/>
          </a:xfrm>
          <a:prstGeom prst="rect">
            <a:avLst/>
          </a:prstGeom>
        </p:spPr>
        <p:txBody>
          <a:bodyPr/>
          <a:lstStyle/>
          <a:p>
            <a:endParaRPr lang="en-US"/>
          </a:p>
        </p:txBody>
      </p:sp>
      <p:sp>
        <p:nvSpPr>
          <p:cNvPr id="40" name="Picture Placeholder 38">
            <a:extLst>
              <a:ext uri="{FF2B5EF4-FFF2-40B4-BE49-F238E27FC236}">
                <a16:creationId xmlns:a16="http://schemas.microsoft.com/office/drawing/2014/main" id="{667010B0-BCBD-DFE7-21C9-0F35A63F8386}"/>
              </a:ext>
            </a:extLst>
          </p:cNvPr>
          <p:cNvSpPr>
            <a:spLocks noGrp="1"/>
          </p:cNvSpPr>
          <p:nvPr>
            <p:ph type="pic" sz="quarter" idx="18"/>
          </p:nvPr>
        </p:nvSpPr>
        <p:spPr>
          <a:xfrm>
            <a:off x="8414951" y="4460875"/>
            <a:ext cx="3528283" cy="2193925"/>
          </a:xfrm>
          <a:prstGeom prst="rect">
            <a:avLst/>
          </a:prstGeom>
        </p:spPr>
        <p:txBody>
          <a:bodyPr/>
          <a:lstStyle/>
          <a:p>
            <a:endParaRPr lang="en-US"/>
          </a:p>
        </p:txBody>
      </p:sp>
      <p:sp>
        <p:nvSpPr>
          <p:cNvPr id="42" name="Text Placeholder 41">
            <a:extLst>
              <a:ext uri="{FF2B5EF4-FFF2-40B4-BE49-F238E27FC236}">
                <a16:creationId xmlns:a16="http://schemas.microsoft.com/office/drawing/2014/main" id="{512BBBEC-2A47-6C37-695F-5535125BA357}"/>
              </a:ext>
            </a:extLst>
          </p:cNvPr>
          <p:cNvSpPr>
            <a:spLocks noGrp="1"/>
          </p:cNvSpPr>
          <p:nvPr>
            <p:ph type="body" sz="quarter" idx="19" hasCustomPrompt="1"/>
          </p:nvPr>
        </p:nvSpPr>
        <p:spPr>
          <a:xfrm>
            <a:off x="411163" y="1408113"/>
            <a:ext cx="3978275" cy="1025525"/>
          </a:xfrm>
          <a:prstGeom prst="rect">
            <a:avLst/>
          </a:prstGeom>
        </p:spPr>
        <p:txBody>
          <a:bodyPr/>
          <a:lstStyle>
            <a:lvl1pPr>
              <a:buNone/>
              <a:defRPr>
                <a:solidFill>
                  <a:schemeClr val="tx1"/>
                </a:solidFill>
                <a:latin typeface="ActaDisplayW01-Medium" panose="02000603070000020004" pitchFamily="2" charset="0"/>
              </a:defRPr>
            </a:lvl1pPr>
          </a:lstStyle>
          <a:p>
            <a:pPr lvl="0"/>
            <a:r>
              <a:rPr lang="en-GB" dirty="0"/>
              <a:t>Property Name</a:t>
            </a:r>
          </a:p>
        </p:txBody>
      </p:sp>
    </p:spTree>
    <p:extLst>
      <p:ext uri="{BB962C8B-B14F-4D97-AF65-F5344CB8AC3E}">
        <p14:creationId xmlns:p14="http://schemas.microsoft.com/office/powerpoint/2010/main" val="117349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A close-up of a logo&#10;&#10;AI-generated content may be incorrect.">
            <a:extLst>
              <a:ext uri="{FF2B5EF4-FFF2-40B4-BE49-F238E27FC236}">
                <a16:creationId xmlns:a16="http://schemas.microsoft.com/office/drawing/2014/main" id="{BFE6842F-A6D4-4E9B-EE4D-8CED10F3A3C4}"/>
              </a:ext>
            </a:extLst>
          </p:cNvPr>
          <p:cNvPicPr>
            <a:picLocks noChangeAspect="1"/>
          </p:cNvPicPr>
          <p:nvPr userDrawn="1"/>
        </p:nvPicPr>
        <p:blipFill>
          <a:blip r:embed="rId2"/>
          <a:stretch>
            <a:fillRect/>
          </a:stretch>
        </p:blipFill>
        <p:spPr>
          <a:xfrm>
            <a:off x="411706" y="299320"/>
            <a:ext cx="2870113" cy="904155"/>
          </a:xfrm>
          <a:prstGeom prst="rect">
            <a:avLst/>
          </a:prstGeom>
        </p:spPr>
      </p:pic>
      <p:sp>
        <p:nvSpPr>
          <p:cNvPr id="12" name="Text Placeholder 10">
            <a:extLst>
              <a:ext uri="{FF2B5EF4-FFF2-40B4-BE49-F238E27FC236}">
                <a16:creationId xmlns:a16="http://schemas.microsoft.com/office/drawing/2014/main" id="{010E7247-4151-D4D3-1713-AF734FE6DE1A}"/>
              </a:ext>
            </a:extLst>
          </p:cNvPr>
          <p:cNvSpPr>
            <a:spLocks noGrp="1"/>
          </p:cNvSpPr>
          <p:nvPr>
            <p:ph type="body" sz="quarter" idx="11" hasCustomPrompt="1"/>
          </p:nvPr>
        </p:nvSpPr>
        <p:spPr>
          <a:xfrm>
            <a:off x="411163" y="2560639"/>
            <a:ext cx="3978275" cy="35528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u="none" strike="noStrike" smtClean="0">
                <a:effectLst/>
                <a:latin typeface="Avenir" panose="02000503020000020003" pitchFamily="2" charset="0"/>
              </a:defRPr>
            </a:lvl1pPr>
          </a:lstStyle>
          <a:p>
            <a:r>
              <a:rPr lang="en-GB" dirty="0"/>
              <a:t>OIRO: £350,000</a:t>
            </a:r>
            <a:endParaRPr lang="en-GB" sz="4400" dirty="0">
              <a:latin typeface="ActaDisplayW01-Medium" panose="02000603070000020004" pitchFamily="2" charset="0"/>
            </a:endParaRPr>
          </a:p>
        </p:txBody>
      </p:sp>
      <p:cxnSp>
        <p:nvCxnSpPr>
          <p:cNvPr id="14" name="Straight Connector 13">
            <a:extLst>
              <a:ext uri="{FF2B5EF4-FFF2-40B4-BE49-F238E27FC236}">
                <a16:creationId xmlns:a16="http://schemas.microsoft.com/office/drawing/2014/main" id="{9901CCE7-D6A4-0456-406A-BFEB7CC26314}"/>
              </a:ext>
            </a:extLst>
          </p:cNvPr>
          <p:cNvCxnSpPr/>
          <p:nvPr userDrawn="1"/>
        </p:nvCxnSpPr>
        <p:spPr>
          <a:xfrm>
            <a:off x="411163" y="3143009"/>
            <a:ext cx="3978275" cy="0"/>
          </a:xfrm>
          <a:prstGeom prst="line">
            <a:avLst/>
          </a:prstGeom>
          <a:ln>
            <a:solidFill>
              <a:srgbClr val="9EAFA1"/>
            </a:solidFill>
          </a:ln>
        </p:spPr>
        <p:style>
          <a:lnRef idx="2">
            <a:schemeClr val="accent1"/>
          </a:lnRef>
          <a:fillRef idx="0">
            <a:schemeClr val="accent1"/>
          </a:fillRef>
          <a:effectRef idx="1">
            <a:schemeClr val="accent1"/>
          </a:effectRef>
          <a:fontRef idx="minor">
            <a:schemeClr val="tx1"/>
          </a:fontRef>
        </p:style>
      </p:cxnSp>
      <p:sp>
        <p:nvSpPr>
          <p:cNvPr id="15" name="Text Placeholder 10">
            <a:extLst>
              <a:ext uri="{FF2B5EF4-FFF2-40B4-BE49-F238E27FC236}">
                <a16:creationId xmlns:a16="http://schemas.microsoft.com/office/drawing/2014/main" id="{C6EB5568-B048-CE1B-22C2-DB7D35DC6B92}"/>
              </a:ext>
            </a:extLst>
          </p:cNvPr>
          <p:cNvSpPr>
            <a:spLocks noGrp="1"/>
          </p:cNvSpPr>
          <p:nvPr>
            <p:ph type="body" sz="quarter" idx="12" hasCustomPrompt="1"/>
          </p:nvPr>
        </p:nvSpPr>
        <p:spPr>
          <a:xfrm>
            <a:off x="411163" y="3332798"/>
            <a:ext cx="3978275" cy="19605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200" b="0" i="0" u="none" strike="noStrike" smtClean="0">
                <a:effectLst/>
                <a:latin typeface="Avenir" panose="02000503020000020003" pitchFamily="2" charset="0"/>
              </a:defRPr>
            </a:lvl1pPr>
          </a:lstStyle>
          <a:p>
            <a:r>
              <a:rPr lang="en-GB" dirty="0"/>
              <a:t>Property description goes here</a:t>
            </a:r>
            <a:endParaRPr lang="en-GB" sz="4400" dirty="0">
              <a:latin typeface="ActaDisplayW01-Medium" panose="02000603070000020004" pitchFamily="2" charset="0"/>
            </a:endParaRPr>
          </a:p>
        </p:txBody>
      </p:sp>
      <p:sp>
        <p:nvSpPr>
          <p:cNvPr id="17" name="Rectangle 16">
            <a:extLst>
              <a:ext uri="{FF2B5EF4-FFF2-40B4-BE49-F238E27FC236}">
                <a16:creationId xmlns:a16="http://schemas.microsoft.com/office/drawing/2014/main" id="{EC7BE212-60E0-C53C-133D-72F390E56763}"/>
              </a:ext>
            </a:extLst>
          </p:cNvPr>
          <p:cNvSpPr/>
          <p:nvPr userDrawn="1"/>
        </p:nvSpPr>
        <p:spPr>
          <a:xfrm>
            <a:off x="411163" y="5415280"/>
            <a:ext cx="3978275" cy="1239520"/>
          </a:xfrm>
          <a:prstGeom prst="rect">
            <a:avLst/>
          </a:prstGeom>
          <a:solidFill>
            <a:srgbClr val="9EAF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6EC12CC7-1206-1178-2605-6D09E5B67444}"/>
              </a:ext>
            </a:extLst>
          </p:cNvPr>
          <p:cNvSpPr>
            <a:spLocks noGrp="1"/>
          </p:cNvSpPr>
          <p:nvPr>
            <p:ph type="body" sz="quarter" idx="13" hasCustomPrompt="1"/>
          </p:nvPr>
        </p:nvSpPr>
        <p:spPr>
          <a:xfrm>
            <a:off x="1054100" y="5557838"/>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Area</a:t>
            </a:r>
            <a:endParaRPr lang="en-US" dirty="0"/>
          </a:p>
        </p:txBody>
      </p:sp>
      <p:sp>
        <p:nvSpPr>
          <p:cNvPr id="34" name="Text Placeholder 32">
            <a:extLst>
              <a:ext uri="{FF2B5EF4-FFF2-40B4-BE49-F238E27FC236}">
                <a16:creationId xmlns:a16="http://schemas.microsoft.com/office/drawing/2014/main" id="{EB9AAAF6-1F31-5D9F-E9CE-6A2BFDFD6F2F}"/>
              </a:ext>
            </a:extLst>
          </p:cNvPr>
          <p:cNvSpPr>
            <a:spLocks noGrp="1"/>
          </p:cNvSpPr>
          <p:nvPr>
            <p:ph type="body" sz="quarter" idx="14" hasCustomPrompt="1"/>
          </p:nvPr>
        </p:nvSpPr>
        <p:spPr>
          <a:xfrm>
            <a:off x="1054100" y="5904680"/>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Use Class</a:t>
            </a:r>
            <a:endParaRPr lang="en-US" dirty="0"/>
          </a:p>
        </p:txBody>
      </p:sp>
      <p:sp>
        <p:nvSpPr>
          <p:cNvPr id="35" name="Text Placeholder 32">
            <a:extLst>
              <a:ext uri="{FF2B5EF4-FFF2-40B4-BE49-F238E27FC236}">
                <a16:creationId xmlns:a16="http://schemas.microsoft.com/office/drawing/2014/main" id="{4F8F8473-9CA3-01AD-B240-1BB2F4B39690}"/>
              </a:ext>
            </a:extLst>
          </p:cNvPr>
          <p:cNvSpPr>
            <a:spLocks noGrp="1"/>
          </p:cNvSpPr>
          <p:nvPr>
            <p:ph type="body" sz="quarter" idx="15" hasCustomPrompt="1"/>
          </p:nvPr>
        </p:nvSpPr>
        <p:spPr>
          <a:xfrm>
            <a:off x="1054100" y="6267287"/>
            <a:ext cx="2760663" cy="260350"/>
          </a:xfrm>
          <a:prstGeom prst="rect">
            <a:avLst/>
          </a:prstGeom>
        </p:spPr>
        <p:txBody>
          <a:bodyPr/>
          <a:lstStyle>
            <a:lvl1pPr>
              <a:buNone/>
              <a:defRPr sz="1400">
                <a:solidFill>
                  <a:schemeClr val="bg1"/>
                </a:solidFill>
                <a:latin typeface="ActaDisplayW01-Medium" panose="02000603070000020004" pitchFamily="2" charset="0"/>
              </a:defRPr>
            </a:lvl1pPr>
          </a:lstStyle>
          <a:p>
            <a:pPr lvl="0"/>
            <a:r>
              <a:rPr lang="en-GB" dirty="0"/>
              <a:t>EPC Rating</a:t>
            </a:r>
            <a:endParaRPr lang="en-US" dirty="0"/>
          </a:p>
        </p:txBody>
      </p:sp>
      <p:sp>
        <p:nvSpPr>
          <p:cNvPr id="37" name="Picture Placeholder 36">
            <a:extLst>
              <a:ext uri="{FF2B5EF4-FFF2-40B4-BE49-F238E27FC236}">
                <a16:creationId xmlns:a16="http://schemas.microsoft.com/office/drawing/2014/main" id="{2AD45F8E-5437-AEFB-A217-86A6671A44CE}"/>
              </a:ext>
            </a:extLst>
          </p:cNvPr>
          <p:cNvSpPr>
            <a:spLocks noGrp="1"/>
          </p:cNvSpPr>
          <p:nvPr>
            <p:ph type="pic" sz="quarter" idx="16"/>
          </p:nvPr>
        </p:nvSpPr>
        <p:spPr>
          <a:xfrm>
            <a:off x="4806950" y="300038"/>
            <a:ext cx="7136284" cy="4013200"/>
          </a:xfrm>
          <a:prstGeom prst="rect">
            <a:avLst/>
          </a:prstGeom>
        </p:spPr>
        <p:txBody>
          <a:bodyPr/>
          <a:lstStyle/>
          <a:p>
            <a:endParaRPr lang="en-US"/>
          </a:p>
        </p:txBody>
      </p:sp>
      <p:sp>
        <p:nvSpPr>
          <p:cNvPr id="39" name="Picture Placeholder 38">
            <a:extLst>
              <a:ext uri="{FF2B5EF4-FFF2-40B4-BE49-F238E27FC236}">
                <a16:creationId xmlns:a16="http://schemas.microsoft.com/office/drawing/2014/main" id="{B8058203-86FD-4D74-0CDA-64B2BC80F2F9}"/>
              </a:ext>
            </a:extLst>
          </p:cNvPr>
          <p:cNvSpPr>
            <a:spLocks noGrp="1"/>
          </p:cNvSpPr>
          <p:nvPr>
            <p:ph type="pic" sz="quarter" idx="17"/>
          </p:nvPr>
        </p:nvSpPr>
        <p:spPr>
          <a:xfrm>
            <a:off x="4806950" y="4460875"/>
            <a:ext cx="3435007" cy="2193925"/>
          </a:xfrm>
          <a:prstGeom prst="rect">
            <a:avLst/>
          </a:prstGeom>
        </p:spPr>
        <p:txBody>
          <a:bodyPr/>
          <a:lstStyle/>
          <a:p>
            <a:endParaRPr lang="en-US"/>
          </a:p>
        </p:txBody>
      </p:sp>
      <p:sp>
        <p:nvSpPr>
          <p:cNvPr id="40" name="Picture Placeholder 38">
            <a:extLst>
              <a:ext uri="{FF2B5EF4-FFF2-40B4-BE49-F238E27FC236}">
                <a16:creationId xmlns:a16="http://schemas.microsoft.com/office/drawing/2014/main" id="{667010B0-BCBD-DFE7-21C9-0F35A63F8386}"/>
              </a:ext>
            </a:extLst>
          </p:cNvPr>
          <p:cNvSpPr>
            <a:spLocks noGrp="1"/>
          </p:cNvSpPr>
          <p:nvPr>
            <p:ph type="pic" sz="quarter" idx="18"/>
          </p:nvPr>
        </p:nvSpPr>
        <p:spPr>
          <a:xfrm>
            <a:off x="8414951" y="4460875"/>
            <a:ext cx="3528283" cy="2193925"/>
          </a:xfrm>
          <a:prstGeom prst="rect">
            <a:avLst/>
          </a:prstGeom>
        </p:spPr>
        <p:txBody>
          <a:bodyPr/>
          <a:lstStyle/>
          <a:p>
            <a:endParaRPr lang="en-US"/>
          </a:p>
        </p:txBody>
      </p:sp>
      <p:sp>
        <p:nvSpPr>
          <p:cNvPr id="42" name="Text Placeholder 41">
            <a:extLst>
              <a:ext uri="{FF2B5EF4-FFF2-40B4-BE49-F238E27FC236}">
                <a16:creationId xmlns:a16="http://schemas.microsoft.com/office/drawing/2014/main" id="{512BBBEC-2A47-6C37-695F-5535125BA357}"/>
              </a:ext>
            </a:extLst>
          </p:cNvPr>
          <p:cNvSpPr>
            <a:spLocks noGrp="1"/>
          </p:cNvSpPr>
          <p:nvPr>
            <p:ph type="body" sz="quarter" idx="19" hasCustomPrompt="1"/>
          </p:nvPr>
        </p:nvSpPr>
        <p:spPr>
          <a:xfrm>
            <a:off x="411163" y="1408113"/>
            <a:ext cx="3978275" cy="1025525"/>
          </a:xfrm>
          <a:prstGeom prst="rect">
            <a:avLst/>
          </a:prstGeom>
        </p:spPr>
        <p:txBody>
          <a:bodyPr/>
          <a:lstStyle>
            <a:lvl1pPr>
              <a:buNone/>
              <a:defRPr>
                <a:solidFill>
                  <a:schemeClr val="tx1"/>
                </a:solidFill>
                <a:latin typeface="ActaDisplayW01-Medium" panose="02000603070000020004" pitchFamily="2" charset="0"/>
              </a:defRPr>
            </a:lvl1pPr>
          </a:lstStyle>
          <a:p>
            <a:pPr lvl="0"/>
            <a:r>
              <a:rPr lang="en-GB" dirty="0"/>
              <a:t>Property Name</a:t>
            </a:r>
          </a:p>
        </p:txBody>
      </p:sp>
      <p:pic>
        <p:nvPicPr>
          <p:cNvPr id="3" name="Graphic 2">
            <a:extLst>
              <a:ext uri="{FF2B5EF4-FFF2-40B4-BE49-F238E27FC236}">
                <a16:creationId xmlns:a16="http://schemas.microsoft.com/office/drawing/2014/main" id="{10B641B2-0A44-67E1-9299-354673DEC1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5917" y="6115938"/>
            <a:ext cx="451361" cy="555945"/>
          </a:xfrm>
          <a:prstGeom prst="rect">
            <a:avLst/>
          </a:prstGeom>
        </p:spPr>
      </p:pic>
      <p:pic>
        <p:nvPicPr>
          <p:cNvPr id="5" name="Graphic 4">
            <a:extLst>
              <a:ext uri="{FF2B5EF4-FFF2-40B4-BE49-F238E27FC236}">
                <a16:creationId xmlns:a16="http://schemas.microsoft.com/office/drawing/2014/main" id="{88159F50-6F5E-D20E-B24A-5A1BCCFDFD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3505" y="5870933"/>
            <a:ext cx="319640" cy="396353"/>
          </a:xfrm>
          <a:prstGeom prst="rect">
            <a:avLst/>
          </a:prstGeom>
        </p:spPr>
      </p:pic>
      <p:pic>
        <p:nvPicPr>
          <p:cNvPr id="8" name="Graphic 7">
            <a:extLst>
              <a:ext uri="{FF2B5EF4-FFF2-40B4-BE49-F238E27FC236}">
                <a16:creationId xmlns:a16="http://schemas.microsoft.com/office/drawing/2014/main" id="{B4CDB681-9280-6009-D706-6BB0B262C00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0208" y="5479094"/>
            <a:ext cx="352514" cy="434194"/>
          </a:xfrm>
          <a:prstGeom prst="rect">
            <a:avLst/>
          </a:prstGeom>
        </p:spPr>
      </p:pic>
    </p:spTree>
    <p:extLst>
      <p:ext uri="{BB962C8B-B14F-4D97-AF65-F5344CB8AC3E}">
        <p14:creationId xmlns:p14="http://schemas.microsoft.com/office/powerpoint/2010/main" val="404171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064346-300C-52E1-A5FF-DEA91579B29D}"/>
              </a:ext>
            </a:extLst>
          </p:cNvPr>
          <p:cNvSpPr>
            <a:spLocks noGrp="1"/>
          </p:cNvSpPr>
          <p:nvPr>
            <p:ph type="pic" sz="quarter" idx="10"/>
          </p:nvPr>
        </p:nvSpPr>
        <p:spPr>
          <a:xfrm>
            <a:off x="6156718" y="320675"/>
            <a:ext cx="5717781" cy="6253163"/>
          </a:xfrm>
          <a:prstGeom prst="rect">
            <a:avLst/>
          </a:prstGeom>
        </p:spPr>
        <p:txBody>
          <a:bodyPr/>
          <a:lstStyle/>
          <a:p>
            <a:endParaRPr lang="en-US"/>
          </a:p>
        </p:txBody>
      </p:sp>
      <p:sp>
        <p:nvSpPr>
          <p:cNvPr id="10" name="Title 9">
            <a:extLst>
              <a:ext uri="{FF2B5EF4-FFF2-40B4-BE49-F238E27FC236}">
                <a16:creationId xmlns:a16="http://schemas.microsoft.com/office/drawing/2014/main" id="{D01EC3FF-4324-6584-8F97-C7421B7F1465}"/>
              </a:ext>
            </a:extLst>
          </p:cNvPr>
          <p:cNvSpPr>
            <a:spLocks noGrp="1"/>
          </p:cNvSpPr>
          <p:nvPr>
            <p:ph type="title"/>
          </p:nvPr>
        </p:nvSpPr>
        <p:spPr>
          <a:xfrm>
            <a:off x="179120" y="320675"/>
            <a:ext cx="5856163" cy="6253163"/>
          </a:xfrm>
          <a:prstGeom prst="rect">
            <a:avLst/>
          </a:prstGeom>
        </p:spPr>
        <p:txBody>
          <a:bodyPr/>
          <a:lstStyle>
            <a:lvl1pPr>
              <a:defRPr lang="en-GB" sz="1200" b="0" i="0" u="none" strike="noStrike" kern="1200" dirty="0" smtClean="0">
                <a:solidFill>
                  <a:schemeClr val="tx1"/>
                </a:solidFill>
                <a:effectLst/>
                <a:latin typeface="Avenir" panose="02000503020000020003" pitchFamily="2" charset="0"/>
                <a:ea typeface="+mn-ea"/>
                <a:cs typeface="+mn-cs"/>
              </a:defRPr>
            </a:lvl1pPr>
          </a:lstStyle>
          <a:p>
            <a:r>
              <a:rPr lang="en-GB" dirty="0"/>
              <a:t>Click to edit Master title style</a:t>
            </a:r>
          </a:p>
        </p:txBody>
      </p:sp>
    </p:spTree>
    <p:extLst>
      <p:ext uri="{BB962C8B-B14F-4D97-AF65-F5344CB8AC3E}">
        <p14:creationId xmlns:p14="http://schemas.microsoft.com/office/powerpoint/2010/main" val="242144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093723F-9638-7D0A-4C55-7BDD86427DF0}"/>
              </a:ext>
            </a:extLst>
          </p:cNvPr>
          <p:cNvSpPr>
            <a:spLocks noGrp="1"/>
          </p:cNvSpPr>
          <p:nvPr>
            <p:ph type="pic" sz="quarter" idx="10"/>
          </p:nvPr>
        </p:nvSpPr>
        <p:spPr>
          <a:xfrm>
            <a:off x="357618" y="272148"/>
            <a:ext cx="5672480" cy="3090479"/>
          </a:xfrm>
          <a:prstGeom prst="rect">
            <a:avLst/>
          </a:prstGeom>
        </p:spPr>
        <p:txBody>
          <a:bodyPr/>
          <a:lstStyle/>
          <a:p>
            <a:endParaRPr lang="en-US"/>
          </a:p>
        </p:txBody>
      </p:sp>
      <p:sp>
        <p:nvSpPr>
          <p:cNvPr id="6" name="Picture Placeholder 3">
            <a:extLst>
              <a:ext uri="{FF2B5EF4-FFF2-40B4-BE49-F238E27FC236}">
                <a16:creationId xmlns:a16="http://schemas.microsoft.com/office/drawing/2014/main" id="{F109E839-85EC-FD07-48D4-2520429E7E2F}"/>
              </a:ext>
            </a:extLst>
          </p:cNvPr>
          <p:cNvSpPr>
            <a:spLocks noGrp="1"/>
          </p:cNvSpPr>
          <p:nvPr>
            <p:ph type="pic" sz="quarter" idx="12"/>
          </p:nvPr>
        </p:nvSpPr>
        <p:spPr>
          <a:xfrm>
            <a:off x="357618" y="3472548"/>
            <a:ext cx="5672480" cy="3090479"/>
          </a:xfrm>
          <a:prstGeom prst="rect">
            <a:avLst/>
          </a:prstGeom>
        </p:spPr>
        <p:txBody>
          <a:bodyPr/>
          <a:lstStyle/>
          <a:p>
            <a:endParaRPr lang="en-US"/>
          </a:p>
        </p:txBody>
      </p:sp>
      <p:sp>
        <p:nvSpPr>
          <p:cNvPr id="11" name="Picture Placeholder 3">
            <a:extLst>
              <a:ext uri="{FF2B5EF4-FFF2-40B4-BE49-F238E27FC236}">
                <a16:creationId xmlns:a16="http://schemas.microsoft.com/office/drawing/2014/main" id="{EC970C86-09FF-216B-4B98-77ECAFEC7B58}"/>
              </a:ext>
            </a:extLst>
          </p:cNvPr>
          <p:cNvSpPr>
            <a:spLocks noGrp="1"/>
          </p:cNvSpPr>
          <p:nvPr>
            <p:ph type="pic" sz="quarter" idx="14"/>
          </p:nvPr>
        </p:nvSpPr>
        <p:spPr>
          <a:xfrm>
            <a:off x="6190007" y="272148"/>
            <a:ext cx="5672480" cy="3090479"/>
          </a:xfrm>
          <a:prstGeom prst="rect">
            <a:avLst/>
          </a:prstGeom>
        </p:spPr>
        <p:txBody>
          <a:bodyPr/>
          <a:lstStyle/>
          <a:p>
            <a:endParaRPr lang="en-US"/>
          </a:p>
        </p:txBody>
      </p:sp>
      <p:sp>
        <p:nvSpPr>
          <p:cNvPr id="12" name="Picture Placeholder 3">
            <a:extLst>
              <a:ext uri="{FF2B5EF4-FFF2-40B4-BE49-F238E27FC236}">
                <a16:creationId xmlns:a16="http://schemas.microsoft.com/office/drawing/2014/main" id="{C6FBD96E-5831-1282-6C4E-B7477F5F95C1}"/>
              </a:ext>
            </a:extLst>
          </p:cNvPr>
          <p:cNvSpPr>
            <a:spLocks noGrp="1"/>
          </p:cNvSpPr>
          <p:nvPr>
            <p:ph type="pic" sz="quarter" idx="15"/>
          </p:nvPr>
        </p:nvSpPr>
        <p:spPr>
          <a:xfrm>
            <a:off x="6190007" y="3472548"/>
            <a:ext cx="5672480" cy="3090479"/>
          </a:xfrm>
          <a:prstGeom prst="rect">
            <a:avLst/>
          </a:prstGeom>
        </p:spPr>
        <p:txBody>
          <a:bodyPr/>
          <a:lstStyle/>
          <a:p>
            <a:endParaRPr lang="en-US"/>
          </a:p>
        </p:txBody>
      </p:sp>
    </p:spTree>
    <p:extLst>
      <p:ext uri="{BB962C8B-B14F-4D97-AF65-F5344CB8AC3E}">
        <p14:creationId xmlns:p14="http://schemas.microsoft.com/office/powerpoint/2010/main" val="270603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descr="A close-up of a logo&#10;&#10;AI-generated content may be incorrect.">
            <a:extLst>
              <a:ext uri="{FF2B5EF4-FFF2-40B4-BE49-F238E27FC236}">
                <a16:creationId xmlns:a16="http://schemas.microsoft.com/office/drawing/2014/main" id="{BFE6842F-A6D4-4E9B-EE4D-8CED10F3A3C4}"/>
              </a:ext>
            </a:extLst>
          </p:cNvPr>
          <p:cNvPicPr>
            <a:picLocks noChangeAspect="1"/>
          </p:cNvPicPr>
          <p:nvPr userDrawn="1"/>
        </p:nvPicPr>
        <p:blipFill>
          <a:blip r:embed="rId2"/>
          <a:stretch>
            <a:fillRect/>
          </a:stretch>
        </p:blipFill>
        <p:spPr>
          <a:xfrm>
            <a:off x="362279" y="5154701"/>
            <a:ext cx="2870113" cy="904155"/>
          </a:xfrm>
          <a:prstGeom prst="rect">
            <a:avLst/>
          </a:prstGeom>
        </p:spPr>
      </p:pic>
      <p:sp>
        <p:nvSpPr>
          <p:cNvPr id="37" name="Picture Placeholder 36">
            <a:extLst>
              <a:ext uri="{FF2B5EF4-FFF2-40B4-BE49-F238E27FC236}">
                <a16:creationId xmlns:a16="http://schemas.microsoft.com/office/drawing/2014/main" id="{2AD45F8E-5437-AEFB-A217-86A6671A44CE}"/>
              </a:ext>
            </a:extLst>
          </p:cNvPr>
          <p:cNvSpPr>
            <a:spLocks noGrp="1"/>
          </p:cNvSpPr>
          <p:nvPr>
            <p:ph type="pic" sz="quarter" idx="16"/>
          </p:nvPr>
        </p:nvSpPr>
        <p:spPr>
          <a:xfrm>
            <a:off x="244557" y="327416"/>
            <a:ext cx="3793054" cy="4640810"/>
          </a:xfrm>
          <a:prstGeom prst="rect">
            <a:avLst/>
          </a:prstGeom>
        </p:spPr>
        <p:txBody>
          <a:bodyPr/>
          <a:lstStyle/>
          <a:p>
            <a:endParaRPr lang="en-US"/>
          </a:p>
        </p:txBody>
      </p:sp>
      <p:sp>
        <p:nvSpPr>
          <p:cNvPr id="3" name="TextBox 2">
            <a:extLst>
              <a:ext uri="{FF2B5EF4-FFF2-40B4-BE49-F238E27FC236}">
                <a16:creationId xmlns:a16="http://schemas.microsoft.com/office/drawing/2014/main" id="{38C9FC42-384D-C2DF-734A-40463C03105E}"/>
              </a:ext>
            </a:extLst>
          </p:cNvPr>
          <p:cNvSpPr txBox="1"/>
          <p:nvPr userDrawn="1"/>
        </p:nvSpPr>
        <p:spPr>
          <a:xfrm>
            <a:off x="3744097" y="5716902"/>
            <a:ext cx="8199137" cy="369332"/>
          </a:xfrm>
          <a:prstGeom prst="rect">
            <a:avLst/>
          </a:prstGeom>
          <a:noFill/>
        </p:spPr>
        <p:txBody>
          <a:bodyPr wrap="square" rtlCol="0">
            <a:spAutoFit/>
          </a:bodyPr>
          <a:lstStyle/>
          <a:p>
            <a:pPr algn="r"/>
            <a:r>
              <a:rPr lang="en-US" b="1" i="0" dirty="0">
                <a:solidFill>
                  <a:srgbClr val="61696F"/>
                </a:solidFill>
                <a:latin typeface="Avenir Black" panose="02000503020000020003" pitchFamily="2" charset="0"/>
              </a:rPr>
              <a:t>wdbproperty.co.uk</a:t>
            </a:r>
          </a:p>
        </p:txBody>
      </p:sp>
      <p:sp>
        <p:nvSpPr>
          <p:cNvPr id="5" name="Rectangle 1">
            <a:extLst>
              <a:ext uri="{FF2B5EF4-FFF2-40B4-BE49-F238E27FC236}">
                <a16:creationId xmlns:a16="http://schemas.microsoft.com/office/drawing/2014/main" id="{01AC0163-8971-C1BD-149D-E700737A212B}"/>
              </a:ext>
            </a:extLst>
          </p:cNvPr>
          <p:cNvSpPr>
            <a:spLocks noChangeArrowheads="1"/>
          </p:cNvSpPr>
          <p:nvPr userDrawn="1"/>
        </p:nvSpPr>
        <p:spPr bwMode="auto">
          <a:xfrm rot="10800000" flipV="1">
            <a:off x="7422291" y="5091053"/>
            <a:ext cx="452094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61696F"/>
                </a:solidFill>
                <a:effectLst/>
                <a:latin typeface="Avenir Book" panose="02000503020000020003" pitchFamily="2" charset="0"/>
              </a:rPr>
              <a:t>22 Cannon Hill, Southgate, London N14 6BY</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9EAFA1"/>
                </a:solidFill>
                <a:effectLst/>
                <a:latin typeface="Avenir Black" panose="02000503020000020003" pitchFamily="2" charset="0"/>
              </a:rPr>
              <a:t>T: </a:t>
            </a:r>
            <a:r>
              <a:rPr kumimoji="0" lang="en-US" altLang="en-US" sz="1100" b="0" i="0" u="none" strike="noStrike" cap="none" normalizeH="0" baseline="0" dirty="0">
                <a:ln>
                  <a:noFill/>
                </a:ln>
                <a:solidFill>
                  <a:srgbClr val="61696F"/>
                </a:solidFill>
                <a:effectLst/>
                <a:latin typeface="Avenir Book" panose="02000503020000020003" pitchFamily="2" charset="0"/>
              </a:rPr>
              <a:t>020 8886 4407</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9EAFA1"/>
                </a:solidFill>
                <a:effectLst/>
                <a:latin typeface="Avenir Black" panose="02000503020000020003" pitchFamily="2" charset="0"/>
              </a:rPr>
              <a:t>E: </a:t>
            </a:r>
            <a:r>
              <a:rPr kumimoji="0" lang="en-US" altLang="en-US" sz="1100" b="0" i="0" u="none" strike="noStrike" cap="none" normalizeH="0" baseline="0" dirty="0">
                <a:ln>
                  <a:noFill/>
                </a:ln>
                <a:solidFill>
                  <a:srgbClr val="61696F"/>
                </a:solidFill>
                <a:effectLst/>
                <a:latin typeface="Avenir Book" panose="02000503020000020003" pitchFamily="2" charset="0"/>
              </a:rPr>
              <a:t>mail@wdbproperty.co.uk</a:t>
            </a:r>
          </a:p>
        </p:txBody>
      </p:sp>
      <p:sp>
        <p:nvSpPr>
          <p:cNvPr id="2" name="Rectangle 1">
            <a:extLst>
              <a:ext uri="{FF2B5EF4-FFF2-40B4-BE49-F238E27FC236}">
                <a16:creationId xmlns:a16="http://schemas.microsoft.com/office/drawing/2014/main" id="{BE8F4A38-30FE-0769-9D14-9AA920EA9B7A}"/>
              </a:ext>
            </a:extLst>
          </p:cNvPr>
          <p:cNvSpPr>
            <a:spLocks noChangeArrowheads="1"/>
          </p:cNvSpPr>
          <p:nvPr userDrawn="1"/>
        </p:nvSpPr>
        <p:spPr bwMode="auto">
          <a:xfrm>
            <a:off x="203200" y="6209061"/>
            <a:ext cx="117400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dirty="0">
                <a:ln>
                  <a:noFill/>
                </a:ln>
                <a:solidFill>
                  <a:schemeClr val="bg1">
                    <a:lumMod val="65000"/>
                  </a:schemeClr>
                </a:solidFill>
                <a:effectLst/>
                <a:latin typeface="Arial" panose="020B0604020202020204" pitchFamily="34" charset="0"/>
              </a:rPr>
              <a:t>Notice to purchasers:</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rPr>
              <a:t> The agent has prepared these particulars as a general guide. They are not intended to constitute part of an offer or contract. The agent has not carried out a detailed survey, nor have the services, appliances, or fittings been tested. </a:t>
            </a:r>
            <a:r>
              <a:rPr kumimoji="0" lang="en-US" altLang="en-US" sz="500" b="1" i="0" u="none" strike="noStrike" cap="none" normalizeH="0" baseline="0" dirty="0">
                <a:ln>
                  <a:noFill/>
                </a:ln>
                <a:solidFill>
                  <a:schemeClr val="bg1">
                    <a:lumMod val="65000"/>
                  </a:schemeClr>
                </a:solidFill>
                <a:effectLst/>
                <a:latin typeface="Arial" panose="020B0604020202020204" pitchFamily="34" charset="0"/>
              </a:rPr>
              <a:t>Accuracy of information: </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rPr>
              <a:t>All descriptions, dimensions, and other details are given in good faith and are believed to be correct at the time of printing. However, their accuracy cannot be guaranteed. Intending purchasers should not rely on them as statements or representations of fact but must satisfy themselves by inspection or otherwise as to their correctness. </a:t>
            </a:r>
            <a:endParaRPr kumimoji="0" lang="en-US" altLang="en-US" sz="500" b="0" i="0" u="none" strike="noStrike" cap="none" normalizeH="0" baseline="0" dirty="0">
              <a:ln>
                <a:noFill/>
              </a:ln>
              <a:solidFill>
                <a:schemeClr val="bg1">
                  <a:lumMod val="6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Measurements and plans: </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Any areas, measurements, or distances are approximate and are provided for guidance purposes only. Floor plans are for illustrative purposes only and may not be to scale. </a:t>
            </a:r>
            <a:r>
              <a:rPr kumimoji="0" lang="en-US" altLang="en-US" sz="500" b="1"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Services and fittings: </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No person in the employment of [Estate Agency Name] has the authority to make or give any representation or warranty in respect of this property. No statement in these particulars should be deemed a statement that the property is in good repair or condition, or that any services or facilities are in good working order. </a:t>
            </a:r>
            <a:r>
              <a:rPr kumimoji="0" lang="en-US" altLang="en-US" sz="500" b="1"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Photographs and virtual staging: </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Photographs may show only certain parts and aspects of the property at the time the pictures were taken. Any items shown in photographs are not included in the sale unless specifically mentioned in the particulars. They may be available by separate negotiation. Where images have been digitally enhanced or virtually staged, this is for illustrative purposes only and does not represent the actual state of the property or the items included in the sale. </a:t>
            </a:r>
            <a:r>
              <a:rPr kumimoji="0" lang="en-US" altLang="en-US" sz="500" b="1"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Legal and financial matters: </a:t>
            </a:r>
            <a:r>
              <a:rPr kumimoji="0" lang="en-US" altLang="en-US" sz="500" b="0" i="0" u="none" strike="noStrike" cap="none" normalizeH="0" baseline="0" dirty="0">
                <a:ln>
                  <a:noFill/>
                </a:ln>
                <a:solidFill>
                  <a:schemeClr val="bg1">
                    <a:lumMod val="65000"/>
                  </a:schemeClr>
                </a:solidFill>
                <a:effectLst/>
                <a:latin typeface="Arial" panose="020B0604020202020204" pitchFamily="34" charset="0"/>
                <a:cs typeface="Arial" panose="020B0604020202020204" pitchFamily="34" charset="0"/>
              </a:rPr>
              <a:t>These details are for general guidance and should not be relied upon as a basis for entering into a legal contract or committing to expenditure. All interested parties should consult their own solicitor, surveyor, or other professional advisors before committing to any purchase. </a:t>
            </a:r>
            <a:endParaRPr kumimoji="0" lang="en-US" altLang="en-US" sz="500" b="0" i="0" u="none" strike="noStrike" cap="none" normalizeH="0" baseline="0" dirty="0">
              <a:ln>
                <a:noFill/>
              </a:ln>
              <a:solidFill>
                <a:schemeClr val="bg1">
                  <a:lumMod val="65000"/>
                </a:schemeClr>
              </a:solidFill>
              <a:effectLst/>
              <a:latin typeface="Arial" panose="020B0604020202020204" pitchFamily="34" charset="0"/>
            </a:endParaRPr>
          </a:p>
        </p:txBody>
      </p:sp>
      <p:sp>
        <p:nvSpPr>
          <p:cNvPr id="14" name="Picture Placeholder 13">
            <a:extLst>
              <a:ext uri="{FF2B5EF4-FFF2-40B4-BE49-F238E27FC236}">
                <a16:creationId xmlns:a16="http://schemas.microsoft.com/office/drawing/2014/main" id="{F6D610E3-DECB-572E-0D3F-F610063DB267}"/>
              </a:ext>
            </a:extLst>
          </p:cNvPr>
          <p:cNvSpPr>
            <a:spLocks noGrp="1"/>
          </p:cNvSpPr>
          <p:nvPr>
            <p:ph type="pic" sz="quarter" idx="17"/>
          </p:nvPr>
        </p:nvSpPr>
        <p:spPr>
          <a:xfrm>
            <a:off x="4087236" y="327025"/>
            <a:ext cx="3792537" cy="4641850"/>
          </a:xfrm>
          <a:prstGeom prst="rect">
            <a:avLst/>
          </a:prstGeom>
        </p:spPr>
        <p:txBody>
          <a:bodyPr/>
          <a:lstStyle/>
          <a:p>
            <a:endParaRPr lang="en-GB"/>
          </a:p>
        </p:txBody>
      </p:sp>
      <p:sp>
        <p:nvSpPr>
          <p:cNvPr id="16" name="Picture Placeholder 15">
            <a:extLst>
              <a:ext uri="{FF2B5EF4-FFF2-40B4-BE49-F238E27FC236}">
                <a16:creationId xmlns:a16="http://schemas.microsoft.com/office/drawing/2014/main" id="{B0F492AB-6B18-4161-E62B-FD1DE76B7CF5}"/>
              </a:ext>
            </a:extLst>
          </p:cNvPr>
          <p:cNvSpPr>
            <a:spLocks noGrp="1"/>
          </p:cNvSpPr>
          <p:nvPr>
            <p:ph type="pic" sz="quarter" idx="18"/>
          </p:nvPr>
        </p:nvSpPr>
        <p:spPr>
          <a:xfrm>
            <a:off x="7939088" y="327025"/>
            <a:ext cx="3792537" cy="4641850"/>
          </a:xfrm>
          <a:prstGeom prst="rect">
            <a:avLst/>
          </a:prstGeom>
        </p:spPr>
        <p:txBody>
          <a:bodyPr/>
          <a:lstStyle/>
          <a:p>
            <a:endParaRPr lang="en-GB"/>
          </a:p>
        </p:txBody>
      </p:sp>
    </p:spTree>
    <p:extLst>
      <p:ext uri="{BB962C8B-B14F-4D97-AF65-F5344CB8AC3E}">
        <p14:creationId xmlns:p14="http://schemas.microsoft.com/office/powerpoint/2010/main" val="487183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09025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mailto:Thomas@wdbproperty.co.uk"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22B17-3754-FCC1-60A0-67272C2CF2F3}"/>
              </a:ext>
            </a:extLst>
          </p:cNvPr>
          <p:cNvSpPr>
            <a:spLocks noGrp="1"/>
          </p:cNvSpPr>
          <p:nvPr>
            <p:ph type="body" sz="quarter" idx="11"/>
          </p:nvPr>
        </p:nvSpPr>
        <p:spPr/>
        <p:txBody>
          <a:bodyPr/>
          <a:lstStyle/>
          <a:p>
            <a:r>
              <a:rPr lang="en-GB" dirty="0"/>
              <a:t>OIRO £16,000 pax</a:t>
            </a:r>
          </a:p>
        </p:txBody>
      </p:sp>
      <p:sp>
        <p:nvSpPr>
          <p:cNvPr id="3" name="Text Placeholder 2">
            <a:extLst>
              <a:ext uri="{FF2B5EF4-FFF2-40B4-BE49-F238E27FC236}">
                <a16:creationId xmlns:a16="http://schemas.microsoft.com/office/drawing/2014/main" id="{FE7FDFEC-0C0F-0B3F-27F6-4B981B415A3E}"/>
              </a:ext>
            </a:extLst>
          </p:cNvPr>
          <p:cNvSpPr>
            <a:spLocks noGrp="1"/>
          </p:cNvSpPr>
          <p:nvPr>
            <p:ph type="body" sz="quarter" idx="12"/>
          </p:nvPr>
        </p:nvSpPr>
        <p:spPr/>
        <p:txBody>
          <a:bodyPr/>
          <a:lstStyle/>
          <a:p>
            <a:pPr marL="0"/>
            <a:r>
              <a:rPr lang="en-GB" dirty="0"/>
              <a:t>A self-contained </a:t>
            </a:r>
            <a:r>
              <a:rPr lang="en-GB" b="1" dirty="0"/>
              <a:t>lock-up retail unit</a:t>
            </a:r>
            <a:r>
              <a:rPr lang="en-GB" dirty="0"/>
              <a:t> to let situated on Percival Road, EN1 1QU, offering a prominent street-front location within a mixed-use parade close to Bush Hill Park Station. The shop provides approximately </a:t>
            </a:r>
            <a:r>
              <a:rPr lang="en-GB" b="1" dirty="0"/>
              <a:t>81m</a:t>
            </a:r>
            <a:r>
              <a:rPr lang="en-GB" b="1" baseline="30000" dirty="0"/>
              <a:t>2</a:t>
            </a:r>
            <a:r>
              <a:rPr lang="en-GB" dirty="0"/>
              <a:t> (871ft</a:t>
            </a:r>
            <a:r>
              <a:rPr lang="en-GB" baseline="30000" dirty="0"/>
              <a:t>2</a:t>
            </a:r>
            <a:r>
              <a:rPr lang="en-GB" dirty="0"/>
              <a:t>) of sales and ancillary space. The property benefits from </a:t>
            </a:r>
            <a:r>
              <a:rPr lang="en-GB" b="1" dirty="0"/>
              <a:t>rear vehicular access</a:t>
            </a:r>
            <a:r>
              <a:rPr lang="en-GB" dirty="0"/>
              <a:t> together with yard.</a:t>
            </a:r>
          </a:p>
          <a:p>
            <a:pPr marL="0"/>
            <a:r>
              <a:rPr lang="en-GB" dirty="0"/>
              <a:t>Suitable for a variety of retail or service uses (subject to planning), the unit is offered with </a:t>
            </a:r>
            <a:r>
              <a:rPr lang="en-GB" b="1" dirty="0"/>
              <a:t>vacant possession</a:t>
            </a:r>
            <a:r>
              <a:rPr lang="en-GB" dirty="0"/>
              <a:t>, presenting an excellent opportunity for owner-occupiers or investors seeking a well-located neighbourhood retail premises.</a:t>
            </a:r>
          </a:p>
        </p:txBody>
      </p:sp>
      <p:sp>
        <p:nvSpPr>
          <p:cNvPr id="4" name="Text Placeholder 3">
            <a:extLst>
              <a:ext uri="{FF2B5EF4-FFF2-40B4-BE49-F238E27FC236}">
                <a16:creationId xmlns:a16="http://schemas.microsoft.com/office/drawing/2014/main" id="{E138BA9D-3B51-7613-8BF0-546868E5EFB4}"/>
              </a:ext>
            </a:extLst>
          </p:cNvPr>
          <p:cNvSpPr>
            <a:spLocks noGrp="1"/>
          </p:cNvSpPr>
          <p:nvPr>
            <p:ph type="body" sz="quarter" idx="13"/>
          </p:nvPr>
        </p:nvSpPr>
        <p:spPr/>
        <p:txBody>
          <a:bodyPr/>
          <a:lstStyle/>
          <a:p>
            <a:r>
              <a:rPr lang="en-GB" dirty="0"/>
              <a:t>81m2 (871ft2)</a:t>
            </a:r>
          </a:p>
        </p:txBody>
      </p:sp>
      <p:sp>
        <p:nvSpPr>
          <p:cNvPr id="5" name="Text Placeholder 4">
            <a:extLst>
              <a:ext uri="{FF2B5EF4-FFF2-40B4-BE49-F238E27FC236}">
                <a16:creationId xmlns:a16="http://schemas.microsoft.com/office/drawing/2014/main" id="{4E86CA64-E312-3C7B-286B-6385A31CE0EB}"/>
              </a:ext>
            </a:extLst>
          </p:cNvPr>
          <p:cNvSpPr>
            <a:spLocks noGrp="1"/>
          </p:cNvSpPr>
          <p:nvPr>
            <p:ph type="body" sz="quarter" idx="14"/>
          </p:nvPr>
        </p:nvSpPr>
        <p:spPr/>
        <p:txBody>
          <a:bodyPr/>
          <a:lstStyle/>
          <a:p>
            <a:r>
              <a:rPr lang="en-GB" dirty="0"/>
              <a:t>Use Class E</a:t>
            </a:r>
          </a:p>
        </p:txBody>
      </p:sp>
      <p:sp>
        <p:nvSpPr>
          <p:cNvPr id="6" name="Text Placeholder 5">
            <a:extLst>
              <a:ext uri="{FF2B5EF4-FFF2-40B4-BE49-F238E27FC236}">
                <a16:creationId xmlns:a16="http://schemas.microsoft.com/office/drawing/2014/main" id="{CDB6DCB9-92BF-643B-3A14-F6D66CF712AB}"/>
              </a:ext>
            </a:extLst>
          </p:cNvPr>
          <p:cNvSpPr>
            <a:spLocks noGrp="1"/>
          </p:cNvSpPr>
          <p:nvPr>
            <p:ph type="body" sz="quarter" idx="15"/>
          </p:nvPr>
        </p:nvSpPr>
        <p:spPr/>
        <p:txBody>
          <a:bodyPr/>
          <a:lstStyle/>
          <a:p>
            <a:r>
              <a:rPr lang="en-GB" dirty="0"/>
              <a:t>EPC D Rating</a:t>
            </a:r>
          </a:p>
        </p:txBody>
      </p:sp>
      <p:pic>
        <p:nvPicPr>
          <p:cNvPr id="12" name="Picture Placeholder 11">
            <a:extLst>
              <a:ext uri="{FF2B5EF4-FFF2-40B4-BE49-F238E27FC236}">
                <a16:creationId xmlns:a16="http://schemas.microsoft.com/office/drawing/2014/main" id="{9BA46E17-AB39-9BFF-1553-BEEE89FFC3F2}"/>
              </a:ext>
            </a:extLst>
          </p:cNvPr>
          <p:cNvPicPr>
            <a:picLocks noGrp="1" noChangeAspect="1"/>
          </p:cNvPicPr>
          <p:nvPr>
            <p:ph type="pic" sz="quarter" idx="16"/>
          </p:nvPr>
        </p:nvPicPr>
        <p:blipFill>
          <a:blip r:embed="rId3"/>
          <a:srcRect t="12509" b="12509"/>
          <a:stretch/>
        </p:blipFill>
        <p:spPr/>
      </p:pic>
      <p:pic>
        <p:nvPicPr>
          <p:cNvPr id="14" name="Picture Placeholder 13">
            <a:extLst>
              <a:ext uri="{FF2B5EF4-FFF2-40B4-BE49-F238E27FC236}">
                <a16:creationId xmlns:a16="http://schemas.microsoft.com/office/drawing/2014/main" id="{EA5DDF74-0DB7-CB72-46E3-A4C98ED6E781}"/>
              </a:ext>
            </a:extLst>
          </p:cNvPr>
          <p:cNvPicPr>
            <a:picLocks noGrp="1" noChangeAspect="1"/>
          </p:cNvPicPr>
          <p:nvPr>
            <p:ph type="pic" sz="quarter" idx="17"/>
          </p:nvPr>
        </p:nvPicPr>
        <p:blipFill>
          <a:blip r:embed="rId4"/>
          <a:srcRect t="7420" b="7420"/>
          <a:stretch/>
        </p:blipFill>
        <p:spPr/>
      </p:pic>
      <p:pic>
        <p:nvPicPr>
          <p:cNvPr id="16" name="Picture Placeholder 15">
            <a:extLst>
              <a:ext uri="{FF2B5EF4-FFF2-40B4-BE49-F238E27FC236}">
                <a16:creationId xmlns:a16="http://schemas.microsoft.com/office/drawing/2014/main" id="{AB893A63-5CEE-4A6C-D7A1-397C71AEA536}"/>
              </a:ext>
            </a:extLst>
          </p:cNvPr>
          <p:cNvPicPr>
            <a:picLocks noGrp="1" noChangeAspect="1"/>
          </p:cNvPicPr>
          <p:nvPr>
            <p:ph type="pic" sz="quarter" idx="18"/>
          </p:nvPr>
        </p:nvPicPr>
        <p:blipFill>
          <a:blip r:embed="rId5"/>
          <a:srcRect t="8555" b="8555"/>
          <a:stretch/>
        </p:blipFill>
        <p:spPr>
          <a:xfrm>
            <a:off x="8477250" y="4460875"/>
            <a:ext cx="3529013" cy="2193925"/>
          </a:xfrm>
        </p:spPr>
      </p:pic>
      <p:sp>
        <p:nvSpPr>
          <p:cNvPr id="10" name="Text Placeholder 9">
            <a:extLst>
              <a:ext uri="{FF2B5EF4-FFF2-40B4-BE49-F238E27FC236}">
                <a16:creationId xmlns:a16="http://schemas.microsoft.com/office/drawing/2014/main" id="{61F61265-871A-9385-DA0D-329657361E1B}"/>
              </a:ext>
            </a:extLst>
          </p:cNvPr>
          <p:cNvSpPr>
            <a:spLocks noGrp="1"/>
          </p:cNvSpPr>
          <p:nvPr>
            <p:ph type="body" sz="quarter" idx="19"/>
          </p:nvPr>
        </p:nvSpPr>
        <p:spPr/>
        <p:txBody>
          <a:bodyPr/>
          <a:lstStyle/>
          <a:p>
            <a:r>
              <a:rPr lang="en-GB" dirty="0"/>
              <a:t>148 Percival Road, </a:t>
            </a:r>
          </a:p>
          <a:p>
            <a:r>
              <a:rPr lang="en-GB" dirty="0"/>
              <a:t>Enfield, EN1 1QU</a:t>
            </a:r>
          </a:p>
        </p:txBody>
      </p:sp>
    </p:spTree>
    <p:extLst>
      <p:ext uri="{BB962C8B-B14F-4D97-AF65-F5344CB8AC3E}">
        <p14:creationId xmlns:p14="http://schemas.microsoft.com/office/powerpoint/2010/main" val="269438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8280806-8044-22BE-A909-DFBD0F7F9436}"/>
              </a:ext>
            </a:extLst>
          </p:cNvPr>
          <p:cNvPicPr>
            <a:picLocks noGrp="1" noChangeAspect="1"/>
          </p:cNvPicPr>
          <p:nvPr>
            <p:ph type="pic" sz="quarter" idx="10"/>
          </p:nvPr>
        </p:nvPicPr>
        <p:blipFill>
          <a:blip r:embed="rId2"/>
          <a:srcRect l="15711" r="15711"/>
          <a:stretch/>
        </p:blipFill>
        <p:spPr/>
      </p:pic>
      <p:sp>
        <p:nvSpPr>
          <p:cNvPr id="2" name="Title 1">
            <a:extLst>
              <a:ext uri="{FF2B5EF4-FFF2-40B4-BE49-F238E27FC236}">
                <a16:creationId xmlns:a16="http://schemas.microsoft.com/office/drawing/2014/main" id="{98C280E9-EEBC-5EB7-119C-E7060EDAD56F}"/>
              </a:ext>
            </a:extLst>
          </p:cNvPr>
          <p:cNvSpPr>
            <a:spLocks noGrp="1"/>
          </p:cNvSpPr>
          <p:nvPr>
            <p:ph type="title"/>
          </p:nvPr>
        </p:nvSpPr>
        <p:spPr/>
        <p:txBody>
          <a:bodyPr/>
          <a:lstStyle/>
          <a:p>
            <a:r>
              <a:rPr lang="en-GB" b="1" dirty="0"/>
              <a:t>148 Percival Road, Enfield, EN1 1QU</a:t>
            </a:r>
            <a:br>
              <a:rPr lang="en-GB" dirty="0"/>
            </a:br>
            <a:r>
              <a:rPr lang="en-GB" dirty="0"/>
              <a:t>A self-contained </a:t>
            </a:r>
            <a:r>
              <a:rPr lang="en-GB" b="1" dirty="0"/>
              <a:t>lock-up retail unit</a:t>
            </a:r>
            <a:r>
              <a:rPr lang="en-GB" dirty="0"/>
              <a:t> situated on Percival Road, EN1 1QU, offering a prominent street-front location within a mixed-use parade close to Bush Hill Park Station. The shop provides approximately </a:t>
            </a:r>
            <a:r>
              <a:rPr lang="en-GB" b="1" dirty="0"/>
              <a:t>81m</a:t>
            </a:r>
            <a:r>
              <a:rPr lang="en-GB" b="1" baseline="30000" dirty="0"/>
              <a:t>2</a:t>
            </a:r>
            <a:r>
              <a:rPr lang="en-GB" dirty="0"/>
              <a:t> (871ft</a:t>
            </a:r>
            <a:r>
              <a:rPr lang="en-GB" baseline="30000" dirty="0"/>
              <a:t>2</a:t>
            </a:r>
            <a:r>
              <a:rPr lang="en-GB" dirty="0"/>
              <a:t>) of sales and ancillary space. The property benefits from </a:t>
            </a:r>
            <a:r>
              <a:rPr lang="en-GB" b="1" dirty="0"/>
              <a:t>rear vehicular access</a:t>
            </a:r>
            <a:r>
              <a:rPr lang="en-GB" dirty="0"/>
              <a:t> together with yard.</a:t>
            </a:r>
            <a:br>
              <a:rPr lang="en-GB" dirty="0"/>
            </a:br>
            <a:br>
              <a:rPr lang="en-GB" dirty="0"/>
            </a:br>
            <a:r>
              <a:rPr lang="en-GB" b="1" dirty="0"/>
              <a:t>Accommodation:</a:t>
            </a:r>
            <a:br>
              <a:rPr lang="en-GB" dirty="0"/>
            </a:br>
            <a:r>
              <a:rPr lang="en-GB" dirty="0"/>
              <a:t>Ground Floor Sales: 40.40m</a:t>
            </a:r>
            <a:r>
              <a:rPr lang="en-GB" baseline="30000" dirty="0"/>
              <a:t>2</a:t>
            </a:r>
            <a:r>
              <a:rPr lang="en-GB" dirty="0"/>
              <a:t> / 434.86ft</a:t>
            </a:r>
            <a:r>
              <a:rPr lang="en-GB" baseline="30000" dirty="0"/>
              <a:t>2</a:t>
            </a:r>
            <a:br>
              <a:rPr lang="en-GB" dirty="0"/>
            </a:br>
            <a:r>
              <a:rPr lang="en-GB" dirty="0"/>
              <a:t>Ancillary / Storage: 20m</a:t>
            </a:r>
            <a:r>
              <a:rPr lang="en-GB" baseline="30000" dirty="0"/>
              <a:t>2</a:t>
            </a:r>
            <a:r>
              <a:rPr lang="en-GB" dirty="0"/>
              <a:t> / 212.8ft</a:t>
            </a:r>
            <a:r>
              <a:rPr lang="en-GB" baseline="30000" dirty="0"/>
              <a:t>2</a:t>
            </a:r>
            <a:br>
              <a:rPr lang="en-GB" dirty="0"/>
            </a:br>
            <a:r>
              <a:rPr lang="en-GB" dirty="0"/>
              <a:t>Basement Storage: 20.74m</a:t>
            </a:r>
            <a:r>
              <a:rPr lang="en-GB" baseline="30000" dirty="0"/>
              <a:t>2</a:t>
            </a:r>
            <a:r>
              <a:rPr lang="en-GB" dirty="0"/>
              <a:t> / 223.24ft</a:t>
            </a:r>
            <a:r>
              <a:rPr lang="en-GB" baseline="30000" dirty="0"/>
              <a:t>2</a:t>
            </a:r>
            <a:br>
              <a:rPr lang="en-GB" baseline="30000" dirty="0"/>
            </a:br>
            <a:r>
              <a:rPr lang="en-GB" dirty="0"/>
              <a:t>Additional Garage/Store at rear</a:t>
            </a:r>
            <a:br>
              <a:rPr lang="en-GB" dirty="0"/>
            </a:br>
            <a:r>
              <a:rPr lang="en-GB" dirty="0"/>
              <a:t>Total NIA/GIA:  81m</a:t>
            </a:r>
            <a:r>
              <a:rPr lang="en-GB" baseline="30000" dirty="0"/>
              <a:t>2</a:t>
            </a:r>
            <a:r>
              <a:rPr lang="en-GB" dirty="0"/>
              <a:t> / 871ft</a:t>
            </a:r>
            <a:r>
              <a:rPr lang="en-GB" baseline="30000" dirty="0"/>
              <a:t>2 </a:t>
            </a:r>
            <a:br>
              <a:rPr lang="en-GB" dirty="0"/>
            </a:br>
            <a:br>
              <a:rPr lang="en-GB" dirty="0"/>
            </a:br>
            <a:r>
              <a:rPr lang="en-GB" b="1" dirty="0"/>
              <a:t>Use Class: </a:t>
            </a:r>
            <a:r>
              <a:rPr lang="en-GB" dirty="0"/>
              <a:t>Class E </a:t>
            </a:r>
            <a:br>
              <a:rPr lang="en-GB" dirty="0"/>
            </a:br>
            <a:r>
              <a:rPr lang="en-GB" b="1" dirty="0"/>
              <a:t>Lease Type: </a:t>
            </a:r>
            <a:r>
              <a:rPr lang="en-GB" dirty="0"/>
              <a:t>FRI, New Commercial Lease</a:t>
            </a:r>
            <a:br>
              <a:rPr lang="en-GB" dirty="0"/>
            </a:br>
            <a:r>
              <a:rPr lang="en-GB" b="1" dirty="0"/>
              <a:t>Lease Term: </a:t>
            </a:r>
            <a:r>
              <a:rPr lang="en-GB" dirty="0"/>
              <a:t>To be negotiated. </a:t>
            </a:r>
            <a:br>
              <a:rPr lang="en-GB" dirty="0"/>
            </a:br>
            <a:r>
              <a:rPr lang="en-GB" b="1" dirty="0"/>
              <a:t>Rent: </a:t>
            </a:r>
            <a:r>
              <a:rPr lang="en-GB" dirty="0"/>
              <a:t>£16,000 per annum exclusive</a:t>
            </a:r>
            <a:br>
              <a:rPr lang="en-GB" dirty="0"/>
            </a:br>
            <a:r>
              <a:rPr lang="en-GB" b="1" dirty="0"/>
              <a:t>Rent Payment: </a:t>
            </a:r>
            <a:r>
              <a:rPr lang="en-GB" dirty="0"/>
              <a:t>To be negotiated</a:t>
            </a:r>
            <a:br>
              <a:rPr lang="en-GB" dirty="0"/>
            </a:br>
            <a:r>
              <a:rPr lang="en-GB" b="1" dirty="0"/>
              <a:t>Service Charge: </a:t>
            </a:r>
            <a:r>
              <a:rPr lang="en-GB" dirty="0"/>
              <a:t>Ad hoc</a:t>
            </a:r>
            <a:br>
              <a:rPr lang="en-GB" dirty="0"/>
            </a:br>
            <a:r>
              <a:rPr lang="en-GB" b="1" dirty="0"/>
              <a:t>Insurance: </a:t>
            </a:r>
            <a:r>
              <a:rPr lang="en-GB" dirty="0"/>
              <a:t>Landlord to insure, tenant to reimburse, fair proportion</a:t>
            </a:r>
            <a:br>
              <a:rPr lang="en-GB" dirty="0"/>
            </a:br>
            <a:r>
              <a:rPr lang="en-GB" b="1" dirty="0"/>
              <a:t>Business Rates: </a:t>
            </a:r>
            <a:r>
              <a:rPr lang="en-GB" dirty="0"/>
              <a:t>Rateable Value: £8,000 </a:t>
            </a:r>
            <a:br>
              <a:rPr lang="en-GB" dirty="0"/>
            </a:br>
            <a:r>
              <a:rPr lang="en-GB" dirty="0"/>
              <a:t>All applicants must make enquires with local authority as to rates payable. </a:t>
            </a:r>
            <a:br>
              <a:rPr lang="en-GB" dirty="0"/>
            </a:br>
            <a:r>
              <a:rPr lang="en-GB" b="1" dirty="0"/>
              <a:t>VAT: </a:t>
            </a:r>
            <a:r>
              <a:rPr lang="en-GB" dirty="0"/>
              <a:t>No applicable. </a:t>
            </a:r>
            <a:br>
              <a:rPr lang="en-GB" dirty="0"/>
            </a:br>
            <a:r>
              <a:rPr lang="en-GB" b="1" dirty="0"/>
              <a:t>Deposit: </a:t>
            </a:r>
            <a:r>
              <a:rPr lang="en-GB" dirty="0"/>
              <a:t>3 -6 months rent, subject to references. </a:t>
            </a:r>
            <a:br>
              <a:rPr lang="en-GB" dirty="0"/>
            </a:br>
            <a:r>
              <a:rPr lang="en-GB" b="1" dirty="0"/>
              <a:t>EPC Rating: </a:t>
            </a:r>
            <a:r>
              <a:rPr lang="en-GB" dirty="0"/>
              <a:t>D 85</a:t>
            </a:r>
            <a:br>
              <a:rPr lang="en-GB" dirty="0"/>
            </a:br>
            <a:r>
              <a:rPr lang="en-GB" b="1" dirty="0"/>
              <a:t>Parking: </a:t>
            </a:r>
            <a:r>
              <a:rPr lang="en-GB" dirty="0"/>
              <a:t>Unrestricted on Percival Road</a:t>
            </a:r>
            <a:br>
              <a:rPr lang="en-GB" dirty="0"/>
            </a:br>
            <a:r>
              <a:rPr lang="en-GB" b="1" dirty="0"/>
              <a:t>Utilities:</a:t>
            </a:r>
            <a:r>
              <a:rPr lang="en-GB" dirty="0"/>
              <a:t> Mains electricity, water and sewerage. No gas.</a:t>
            </a:r>
            <a:br>
              <a:rPr lang="en-GB" dirty="0"/>
            </a:br>
            <a:r>
              <a:rPr lang="en-GB" b="1" dirty="0"/>
              <a:t>Service Yard / Communal Areas: </a:t>
            </a:r>
            <a:r>
              <a:rPr lang="en-GB" dirty="0"/>
              <a:t>Yard to rear accessed by service road off Lincoln Road. Tenant of maisonette above has right of way by foot only to access entrance to property.</a:t>
            </a:r>
            <a:br>
              <a:rPr lang="en-GB" dirty="0"/>
            </a:br>
            <a:br>
              <a:rPr lang="en-GB" dirty="0"/>
            </a:br>
            <a:r>
              <a:rPr lang="en-GB" b="1" dirty="0"/>
              <a:t>Availability Date: </a:t>
            </a:r>
            <a:r>
              <a:rPr lang="en-GB" dirty="0"/>
              <a:t>Immediate</a:t>
            </a:r>
            <a:br>
              <a:rPr lang="en-GB" dirty="0"/>
            </a:br>
            <a:r>
              <a:rPr lang="en-GB" b="1" dirty="0"/>
              <a:t>Viewing Arrangements: </a:t>
            </a:r>
            <a:r>
              <a:rPr lang="en-GB" dirty="0"/>
              <a:t>By appointment with Williamson Dace Brown</a:t>
            </a:r>
            <a:br>
              <a:rPr lang="en-GB" dirty="0"/>
            </a:br>
            <a:br>
              <a:rPr lang="en-GB" dirty="0"/>
            </a:br>
            <a:r>
              <a:rPr lang="en-GB" b="1" dirty="0"/>
              <a:t>Contact: </a:t>
            </a:r>
            <a:br>
              <a:rPr lang="en-GB" dirty="0"/>
            </a:br>
            <a:r>
              <a:rPr lang="en-GB" dirty="0"/>
              <a:t>Thomas Dace</a:t>
            </a:r>
            <a:br>
              <a:rPr lang="en-GB" dirty="0"/>
            </a:br>
            <a:r>
              <a:rPr lang="en-GB" dirty="0"/>
              <a:t>020 8886 4407</a:t>
            </a:r>
            <a:br>
              <a:rPr lang="en-GB" dirty="0"/>
            </a:br>
            <a:r>
              <a:rPr lang="en-GB" dirty="0">
                <a:hlinkClick r:id="rId3">
                  <a:extLst>
                    <a:ext uri="{A12FA001-AC4F-418D-AE19-62706E023703}">
                      <ahyp:hlinkClr xmlns:ahyp="http://schemas.microsoft.com/office/drawing/2018/hyperlinkcolor" val="tx"/>
                    </a:ext>
                  </a:extLst>
                </a:hlinkClick>
              </a:rPr>
              <a:t>Thomas@wdbproperty.co.uk</a:t>
            </a:r>
            <a:r>
              <a:rPr lang="en-GB" dirty="0"/>
              <a:t> </a:t>
            </a:r>
            <a:br>
              <a:rPr lang="en-GB" dirty="0"/>
            </a:br>
            <a:br>
              <a:rPr lang="en-GB" dirty="0"/>
            </a:br>
            <a:endParaRPr lang="en-GB" dirty="0"/>
          </a:p>
        </p:txBody>
      </p:sp>
    </p:spTree>
    <p:extLst>
      <p:ext uri="{BB962C8B-B14F-4D97-AF65-F5344CB8AC3E}">
        <p14:creationId xmlns:p14="http://schemas.microsoft.com/office/powerpoint/2010/main" val="387325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590EE3F-C5BE-4428-0AE6-02631C5997DD}"/>
              </a:ext>
            </a:extLst>
          </p:cNvPr>
          <p:cNvPicPr>
            <a:picLocks noGrp="1" noChangeAspect="1"/>
          </p:cNvPicPr>
          <p:nvPr>
            <p:ph type="pic" sz="quarter" idx="10"/>
          </p:nvPr>
        </p:nvPicPr>
        <p:blipFill>
          <a:blip r:embed="rId2"/>
          <a:srcRect t="13679" b="13679"/>
          <a:stretch/>
        </p:blipFill>
        <p:spPr/>
      </p:pic>
      <p:pic>
        <p:nvPicPr>
          <p:cNvPr id="11" name="Picture Placeholder 10" descr="A room with brick walls and a beam&#10;&#10;AI-generated content may be incorrect.">
            <a:extLst>
              <a:ext uri="{FF2B5EF4-FFF2-40B4-BE49-F238E27FC236}">
                <a16:creationId xmlns:a16="http://schemas.microsoft.com/office/drawing/2014/main" id="{9882117E-E0E1-9D41-4D74-E0FA904D0779}"/>
              </a:ext>
            </a:extLst>
          </p:cNvPr>
          <p:cNvPicPr>
            <a:picLocks noGrp="1" noChangeAspect="1"/>
          </p:cNvPicPr>
          <p:nvPr>
            <p:ph type="pic" sz="quarter" idx="12"/>
          </p:nvPr>
        </p:nvPicPr>
        <p:blipFill>
          <a:blip r:embed="rId3"/>
          <a:srcRect t="13672" b="13672"/>
          <a:stretch>
            <a:fillRect/>
          </a:stretch>
        </p:blipFill>
        <p:spPr/>
      </p:pic>
      <p:pic>
        <p:nvPicPr>
          <p:cNvPr id="9" name="Picture Placeholder 8" descr="A room with a wood floor and a white wall&#10;&#10;AI-generated content may be incorrect.">
            <a:extLst>
              <a:ext uri="{FF2B5EF4-FFF2-40B4-BE49-F238E27FC236}">
                <a16:creationId xmlns:a16="http://schemas.microsoft.com/office/drawing/2014/main" id="{8CAD78C3-6850-8964-CFA3-9521950A19D2}"/>
              </a:ext>
            </a:extLst>
          </p:cNvPr>
          <p:cNvPicPr>
            <a:picLocks noGrp="1" noChangeAspect="1"/>
          </p:cNvPicPr>
          <p:nvPr>
            <p:ph type="pic" sz="quarter" idx="14"/>
          </p:nvPr>
        </p:nvPicPr>
        <p:blipFill>
          <a:blip r:embed="rId4"/>
          <a:srcRect t="13672" b="13672"/>
          <a:stretch>
            <a:fillRect/>
          </a:stretch>
        </p:blipFill>
        <p:spPr/>
      </p:pic>
      <p:pic>
        <p:nvPicPr>
          <p:cNvPr id="13" name="Picture Placeholder 12" descr="A gate in a driveway&#10;&#10;AI-generated content may be incorrect.">
            <a:extLst>
              <a:ext uri="{FF2B5EF4-FFF2-40B4-BE49-F238E27FC236}">
                <a16:creationId xmlns:a16="http://schemas.microsoft.com/office/drawing/2014/main" id="{63F7E7CB-B9D2-CA6C-1AD7-511F51B07D19}"/>
              </a:ext>
            </a:extLst>
          </p:cNvPr>
          <p:cNvPicPr>
            <a:picLocks noGrp="1" noChangeAspect="1"/>
          </p:cNvPicPr>
          <p:nvPr>
            <p:ph type="pic" sz="quarter" idx="15"/>
          </p:nvPr>
        </p:nvPicPr>
        <p:blipFill>
          <a:blip r:embed="rId5"/>
          <a:srcRect t="13672" b="13672"/>
          <a:stretch>
            <a:fillRect/>
          </a:stretch>
        </p:blipFill>
        <p:spPr/>
      </p:pic>
    </p:spTree>
    <p:extLst>
      <p:ext uri="{BB962C8B-B14F-4D97-AF65-F5344CB8AC3E}">
        <p14:creationId xmlns:p14="http://schemas.microsoft.com/office/powerpoint/2010/main" val="192412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map of a city&#10;&#10;AI-generated content may be incorrect.">
            <a:extLst>
              <a:ext uri="{FF2B5EF4-FFF2-40B4-BE49-F238E27FC236}">
                <a16:creationId xmlns:a16="http://schemas.microsoft.com/office/drawing/2014/main" id="{639CA01B-7D47-4416-BBE6-23A05A5CAA07}"/>
              </a:ext>
            </a:extLst>
          </p:cNvPr>
          <p:cNvPicPr>
            <a:picLocks noGrp="1" noChangeAspect="1"/>
          </p:cNvPicPr>
          <p:nvPr>
            <p:ph type="pic" sz="quarter" idx="16"/>
          </p:nvPr>
        </p:nvPicPr>
        <p:blipFill>
          <a:blip r:embed="rId2"/>
          <a:srcRect t="1043"/>
          <a:stretch>
            <a:fillRect/>
          </a:stretch>
        </p:blipFill>
        <p:spPr>
          <a:xfrm>
            <a:off x="395082" y="295495"/>
            <a:ext cx="3312520" cy="4641850"/>
          </a:xfrm>
        </p:spPr>
      </p:pic>
      <p:pic>
        <p:nvPicPr>
          <p:cNvPr id="6" name="Picture Placeholder 5" descr="A chart of energy efficiency&#10;&#10;AI-generated content may be incorrect.">
            <a:extLst>
              <a:ext uri="{FF2B5EF4-FFF2-40B4-BE49-F238E27FC236}">
                <a16:creationId xmlns:a16="http://schemas.microsoft.com/office/drawing/2014/main" id="{137943A0-24DC-DF09-94A0-B10C7F12B30E}"/>
              </a:ext>
            </a:extLst>
          </p:cNvPr>
          <p:cNvPicPr>
            <a:picLocks noGrp="1" noChangeAspect="1"/>
          </p:cNvPicPr>
          <p:nvPr>
            <p:ph type="pic" sz="quarter" idx="18"/>
          </p:nvPr>
        </p:nvPicPr>
        <p:blipFill>
          <a:blip r:embed="rId3"/>
          <a:srcRect l="-398" r="1228"/>
          <a:stretch>
            <a:fillRect/>
          </a:stretch>
        </p:blipFill>
        <p:spPr>
          <a:xfrm>
            <a:off x="8665973" y="880433"/>
            <a:ext cx="3130945" cy="3471968"/>
          </a:xfrm>
        </p:spPr>
      </p:pic>
      <p:pic>
        <p:nvPicPr>
          <p:cNvPr id="4" name="Picture 3" descr="A map of a neighborhood&#10;&#10;AI-generated content may be incorrect.">
            <a:extLst>
              <a:ext uri="{FF2B5EF4-FFF2-40B4-BE49-F238E27FC236}">
                <a16:creationId xmlns:a16="http://schemas.microsoft.com/office/drawing/2014/main" id="{F9D19CAD-638D-CA1F-6310-77E82F629703}"/>
              </a:ext>
            </a:extLst>
          </p:cNvPr>
          <p:cNvPicPr>
            <a:picLocks noChangeAspect="1"/>
          </p:cNvPicPr>
          <p:nvPr/>
        </p:nvPicPr>
        <p:blipFill>
          <a:blip r:embed="rId4"/>
          <a:srcRect t="1395" b="6463"/>
          <a:stretch>
            <a:fillRect/>
          </a:stretch>
        </p:blipFill>
        <p:spPr>
          <a:xfrm>
            <a:off x="4305496" y="295493"/>
            <a:ext cx="3581008" cy="4641849"/>
          </a:xfrm>
          <a:prstGeom prst="rect">
            <a:avLst/>
          </a:prstGeom>
        </p:spPr>
      </p:pic>
    </p:spTree>
    <p:extLst>
      <p:ext uri="{BB962C8B-B14F-4D97-AF65-F5344CB8AC3E}">
        <p14:creationId xmlns:p14="http://schemas.microsoft.com/office/powerpoint/2010/main" val="146025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736</TotalTime>
  <Words>420</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ActaDisplayW01-Medium</vt:lpstr>
      <vt:lpstr>Aptos</vt:lpstr>
      <vt:lpstr>Arial</vt:lpstr>
      <vt:lpstr>Avenir</vt:lpstr>
      <vt:lpstr>Avenir Black</vt:lpstr>
      <vt:lpstr>Avenir Book</vt:lpstr>
      <vt:lpstr>Office Theme</vt:lpstr>
      <vt:lpstr>PowerPoint Presentation</vt:lpstr>
      <vt:lpstr>148 Percival Road, Enfield, EN1 1QU A self-contained lock-up retail unit situated on Percival Road, EN1 1QU, offering a prominent street-front location within a mixed-use parade close to Bush Hill Park Station. The shop provides approximately 81m2 (871ft2) of sales and ancillary space. The property benefits from rear vehicular access together with yard.  Accommodation: Ground Floor Sales: 40.40m2 / 434.86ft2 Ancillary / Storage: 20m2 / 212.8ft2 Basement Storage: 20.74m2 / 223.24ft2 Additional Garage/Store at rear Total NIA/GIA:  81m2 / 871ft2   Use Class: Class E  Lease Type: FRI, New Commercial Lease Lease Term: To be negotiated.  Rent: £16,000 per annum exclusive Rent Payment: To be negotiated Service Charge: Ad hoc Insurance: Landlord to insure, tenant to reimburse, fair proportion Business Rates: Rateable Value: £8,000  All applicants must make enquires with local authority as to rates payable.  VAT: No applicable.  Deposit: 3 -6 months rent, subject to references.  EPC Rating: D 85 Parking: Unrestricted on Percival Road Utilities: Mains electricity, water and sewerage. No gas. Service Yard / Communal Areas: Yard to rear accessed by service road off Lincoln Road. Tenant of maisonette above has right of way by foot only to access entrance to property.  Availability Date: Immediate Viewing Arrangements: By appointment with Williamson Dace Brown  Contact:  Thomas Dace 020 8886 4407 Thomas@wdbproperty.co.uk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pelekanos</dc:creator>
  <cp:lastModifiedBy>Reception</cp:lastModifiedBy>
  <cp:revision>22</cp:revision>
  <dcterms:created xsi:type="dcterms:W3CDTF">2025-10-17T08:39:35Z</dcterms:created>
  <dcterms:modified xsi:type="dcterms:W3CDTF">2026-01-07T14:52:33Z</dcterms:modified>
</cp:coreProperties>
</file>